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3960495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37" d="100"/>
          <a:sy n="37" d="100"/>
        </p:scale>
        <p:origin x="730" y="3202"/>
      </p:cViewPr>
      <p:guideLst>
        <p:guide orient="horz" pos="12474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2303207"/>
            <a:ext cx="27543443" cy="848939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2442805"/>
            <a:ext cx="22682835" cy="101212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0C5C-ADBD-413D-BA20-C1C2CEA24E4C}" type="datetimeFigureOut">
              <a:rPr lang="pt-BR" smtClean="0"/>
              <a:pPr/>
              <a:t>18/10/2016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3C9E-A816-4850-813C-6455FC872D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0C5C-ADBD-413D-BA20-C1C2CEA24E4C}" type="datetimeFigureOut">
              <a:rPr lang="pt-BR" smtClean="0"/>
              <a:pPr/>
              <a:t>18/10/2016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3C9E-A816-4850-813C-6455FC872D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3" y="9992918"/>
            <a:ext cx="25833229" cy="21289494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7" y="9992918"/>
            <a:ext cx="76970870" cy="21289494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0C5C-ADBD-413D-BA20-C1C2CEA24E4C}" type="datetimeFigureOut">
              <a:rPr lang="pt-BR" smtClean="0"/>
              <a:pPr/>
              <a:t>18/10/2016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3C9E-A816-4850-813C-6455FC872D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0C5C-ADBD-413D-BA20-C1C2CEA24E4C}" type="datetimeFigureOut">
              <a:rPr lang="pt-BR" smtClean="0"/>
              <a:pPr/>
              <a:t>18/10/2016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3C9E-A816-4850-813C-6455FC872D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7" y="25449851"/>
            <a:ext cx="27543443" cy="7865984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7" y="16786270"/>
            <a:ext cx="27543443" cy="8663580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0C5C-ADBD-413D-BA20-C1C2CEA24E4C}" type="datetimeFigureOut">
              <a:rPr lang="pt-BR" smtClean="0"/>
              <a:pPr/>
              <a:t>18/10/2016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3C9E-A816-4850-813C-6455FC872D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58215612"/>
            <a:ext cx="51402048" cy="164672249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1" y="58215612"/>
            <a:ext cx="51402051" cy="164672249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0C5C-ADBD-413D-BA20-C1C2CEA24E4C}" type="datetimeFigureOut">
              <a:rPr lang="pt-BR" smtClean="0"/>
              <a:pPr/>
              <a:t>18/10/2016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3C9E-A816-4850-813C-6455FC872D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586034"/>
            <a:ext cx="29163645" cy="6600825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865278"/>
            <a:ext cx="14317416" cy="3694626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2559903"/>
            <a:ext cx="14317416" cy="22818688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8865278"/>
            <a:ext cx="14323040" cy="3694626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2559903"/>
            <a:ext cx="14323040" cy="22818688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0C5C-ADBD-413D-BA20-C1C2CEA24E4C}" type="datetimeFigureOut">
              <a:rPr lang="pt-BR" smtClean="0"/>
              <a:pPr/>
              <a:t>18/10/2016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3C9E-A816-4850-813C-6455FC872D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0C5C-ADBD-413D-BA20-C1C2CEA24E4C}" type="datetimeFigureOut">
              <a:rPr lang="pt-BR" smtClean="0"/>
              <a:pPr/>
              <a:t>18/10/2016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3C9E-A816-4850-813C-6455FC872D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0C5C-ADBD-413D-BA20-C1C2CEA24E4C}" type="datetimeFigureOut">
              <a:rPr lang="pt-BR" smtClean="0"/>
              <a:pPr/>
              <a:t>18/10/2016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3C9E-A816-4850-813C-6455FC872D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5" y="1576864"/>
            <a:ext cx="10660709" cy="671083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576866"/>
            <a:ext cx="18114764" cy="33801728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5" y="8287706"/>
            <a:ext cx="10660709" cy="27090889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0C5C-ADBD-413D-BA20-C1C2CEA24E4C}" type="datetimeFigureOut">
              <a:rPr lang="pt-BR" smtClean="0"/>
              <a:pPr/>
              <a:t>18/10/2016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3C9E-A816-4850-813C-6455FC872D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27723465"/>
            <a:ext cx="19442430" cy="3272912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538776"/>
            <a:ext cx="19442430" cy="2376297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0996377"/>
            <a:ext cx="19442430" cy="4648078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0C5C-ADBD-413D-BA20-C1C2CEA24E4C}" type="datetimeFigureOut">
              <a:rPr lang="pt-BR" smtClean="0"/>
              <a:pPr/>
              <a:t>18/10/2016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3C9E-A816-4850-813C-6455FC872D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586034"/>
            <a:ext cx="29163645" cy="6600825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241158"/>
            <a:ext cx="29163645" cy="26137436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4" y="36707924"/>
            <a:ext cx="7560945" cy="210859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20C5C-ADBD-413D-BA20-C1C2CEA24E4C}" type="datetimeFigureOut">
              <a:rPr lang="pt-BR" smtClean="0"/>
              <a:pPr/>
              <a:t>18/10/2016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36707924"/>
            <a:ext cx="10261283" cy="210859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4" y="36707924"/>
            <a:ext cx="7560945" cy="210859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3C9E-A816-4850-813C-6455FC872D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hyperlink" Target="http://www.google.com.br/url?sa=i&amp;rct=j&amp;q=&amp;esrc=s&amp;frm=1&amp;source=images&amp;cd=&amp;cad=rja&amp;uact=8&amp;ved=0ahUKEwiX2dDQ06XPAhUFjZAKHbsZBQAQjRwIBw&amp;url=http://jp.depositphotos.com/stock-photos/bandeira-da-argentina.html&amp;bvm=bv.133700528,d.Y2I&amp;psig=AFQjCNHXAJXipxOQbIITipuRrngUZjadnQ&amp;ust=1474725543980450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3" descr="busto2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4608737" y="5061100"/>
            <a:ext cx="21526500" cy="30799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6691" y="38563951"/>
            <a:ext cx="540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CENTRO DE ESTUDOS “EMÍLIO RIBAS”</a:t>
            </a:r>
            <a:endParaRPr lang="pt-BR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57"/>
          <p:cNvSpPr>
            <a:spLocks noChangeArrowheads="1"/>
          </p:cNvSpPr>
          <p:nvPr/>
        </p:nvSpPr>
        <p:spPr bwMode="auto">
          <a:xfrm>
            <a:off x="1193251" y="35572227"/>
            <a:ext cx="14509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000" b="1" dirty="0">
                <a:solidFill>
                  <a:schemeClr val="accent2"/>
                </a:solidFill>
              </a:rPr>
              <a:t>     </a:t>
            </a:r>
            <a:r>
              <a:rPr lang="pt-B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APOIO</a:t>
            </a:r>
            <a:endParaRPr lang="pt-BR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35" descr="Instituto de Infectologia Emílio Ribas"/>
          <p:cNvPicPr>
            <a:picLocks noChangeAspect="1" noChangeArrowheads="1"/>
          </p:cNvPicPr>
          <p:nvPr/>
        </p:nvPicPr>
        <p:blipFill>
          <a:blip r:embed="rId3" cstate="print"/>
          <a:srcRect r="10645" b="17340"/>
          <a:stretch>
            <a:fillRect/>
          </a:stretch>
        </p:blipFill>
        <p:spPr bwMode="auto">
          <a:xfrm>
            <a:off x="1008337" y="587377"/>
            <a:ext cx="4548954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87401" y="690310"/>
            <a:ext cx="2714644" cy="3174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" name="Picture 54" descr="bust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6369" y="35988086"/>
            <a:ext cx="1450975" cy="25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aixaDeTexto 13"/>
          <p:cNvSpPr txBox="1"/>
          <p:nvPr/>
        </p:nvSpPr>
        <p:spPr>
          <a:xfrm>
            <a:off x="3168577" y="3456659"/>
            <a:ext cx="249147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600" b="1" dirty="0" smtClean="0">
                <a:latin typeface="Arial" pitchFamily="34" charset="0"/>
                <a:cs typeface="Arial" pitchFamily="34" charset="0"/>
              </a:rPr>
              <a:t>No retorno, o diagnóstico de brucelose! </a:t>
            </a:r>
            <a:endParaRPr lang="pt-BR" sz="9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960665" y="5112843"/>
            <a:ext cx="23402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latin typeface="Arial" pitchFamily="34" charset="0"/>
                <a:cs typeface="Arial" pitchFamily="34" charset="0"/>
              </a:rPr>
              <a:t>Marcos Vinicius da Silva</a:t>
            </a:r>
          </a:p>
          <a:p>
            <a:pPr algn="ctr"/>
            <a:r>
              <a:rPr lang="pt-BR" sz="2800" dirty="0" smtClean="0">
                <a:latin typeface="Arial" pitchFamily="34" charset="0"/>
                <a:cs typeface="Arial" pitchFamily="34" charset="0"/>
              </a:rPr>
              <a:t>Instituto de Infectologia Emilio Ribas e Faculdade de Medicina da PUC-SP São Paulo, SP. Brasil</a:t>
            </a:r>
          </a:p>
          <a:p>
            <a:pPr algn="ctr"/>
            <a:r>
              <a:rPr lang="pt-BR" sz="2800" dirty="0" smtClean="0">
                <a:latin typeface="Arial" pitchFamily="34" charset="0"/>
                <a:cs typeface="Arial" pitchFamily="34" charset="0"/>
              </a:rPr>
              <a:t>mvsilva@pucsp.br                 marcos.silva@emilioribas.sp.gov.br</a:t>
            </a:r>
          </a:p>
          <a:p>
            <a:pPr algn="ctr"/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aixaDeTexto 53"/>
          <p:cNvSpPr txBox="1">
            <a:spLocks noChangeArrowheads="1"/>
          </p:cNvSpPr>
          <p:nvPr/>
        </p:nvSpPr>
        <p:spPr bwMode="auto">
          <a:xfrm>
            <a:off x="2012950" y="7129067"/>
            <a:ext cx="28690888" cy="1359603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432054" tIns="216027" rIns="432054" bIns="216027">
            <a:spAutoFit/>
          </a:bodyPr>
          <a:lstStyle/>
          <a:p>
            <a:pPr algn="ctr"/>
            <a:r>
              <a:rPr lang="pt-BR" sz="6000" dirty="0">
                <a:latin typeface="Arial Black" pitchFamily="34" charset="0"/>
              </a:rPr>
              <a:t>Introdução</a:t>
            </a:r>
          </a:p>
        </p:txBody>
      </p:sp>
      <p:pic>
        <p:nvPicPr>
          <p:cNvPr id="3" name="Picture 2" descr="Resultado de imagem para bandeiras do brasil e da argentina juntos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465721" y="576339"/>
            <a:ext cx="5112568" cy="2952328"/>
          </a:xfrm>
          <a:prstGeom prst="rect">
            <a:avLst/>
          </a:prstGeom>
          <a:noFill/>
        </p:spPr>
      </p:pic>
      <p:sp>
        <p:nvSpPr>
          <p:cNvPr id="18" name="CaixaDeTexto 17"/>
          <p:cNvSpPr txBox="1"/>
          <p:nvPr/>
        </p:nvSpPr>
        <p:spPr>
          <a:xfrm>
            <a:off x="2232473" y="8658147"/>
            <a:ext cx="282991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800" dirty="0" smtClean="0">
                <a:latin typeface="Arial" pitchFamily="34" charset="0"/>
                <a:cs typeface="Arial" pitchFamily="34" charset="0"/>
              </a:rPr>
              <a:t>A brucelose é uma zoonose causada por bactérias do gênero </a:t>
            </a:r>
            <a:r>
              <a:rPr lang="pt-BR" sz="4800" i="1" dirty="0" err="1" smtClean="0">
                <a:latin typeface="Arial" pitchFamily="34" charset="0"/>
                <a:cs typeface="Arial" pitchFamily="34" charset="0"/>
              </a:rPr>
              <a:t>Brucella</a:t>
            </a:r>
            <a:r>
              <a:rPr lang="pt-BR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4800" dirty="0" err="1" smtClean="0">
                <a:latin typeface="Arial" pitchFamily="34" charset="0"/>
                <a:cs typeface="Arial" pitchFamily="34" charset="0"/>
              </a:rPr>
              <a:t>sp</a:t>
            </a:r>
            <a:r>
              <a:rPr lang="pt-BR" sz="4800" dirty="0" smtClean="0">
                <a:latin typeface="Arial" pitchFamily="34" charset="0"/>
                <a:cs typeface="Arial" pitchFamily="34" charset="0"/>
              </a:rPr>
              <a:t>, de distribuição mundial, reemergente, responsável por problemas sanitários importantes nos países desenvolvidos e nos em desenvolvimento. O quadro clínico é polimórfico e com evolução: aguda, subaguda ou crônica, o que lhe conferiu o nome de Doença das Mil Faces. O objetivo desse é</a:t>
            </a:r>
            <a:r>
              <a:rPr lang="pt-BR" sz="4800" dirty="0" smtClean="0"/>
              <a:t> </a:t>
            </a:r>
            <a:r>
              <a:rPr lang="pt-BR" sz="4800" dirty="0" smtClean="0">
                <a:latin typeface="Arial" pitchFamily="34" charset="0"/>
                <a:cs typeface="Arial" pitchFamily="34" charset="0"/>
              </a:rPr>
              <a:t>relatar a ocorrência da brucelose humana em dois viajantes que retornaram ao Brasil procedentes da Europa.</a:t>
            </a:r>
            <a:endParaRPr lang="pt-BR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CaixaDeTexto 52"/>
          <p:cNvSpPr txBox="1">
            <a:spLocks noChangeArrowheads="1"/>
          </p:cNvSpPr>
          <p:nvPr/>
        </p:nvSpPr>
        <p:spPr bwMode="auto">
          <a:xfrm>
            <a:off x="2147888" y="12515799"/>
            <a:ext cx="28692475" cy="1359603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432054" tIns="216027" rIns="432054" bIns="216027">
            <a:spAutoFit/>
          </a:bodyPr>
          <a:lstStyle/>
          <a:p>
            <a:pPr algn="ctr"/>
            <a:r>
              <a:rPr lang="pt-BR" sz="6000" dirty="0">
                <a:latin typeface="Arial Black" pitchFamily="34" charset="0"/>
              </a:rPr>
              <a:t>Relato </a:t>
            </a:r>
            <a:r>
              <a:rPr lang="pt-BR" sz="6000" dirty="0" smtClean="0">
                <a:latin typeface="Arial Black" pitchFamily="34" charset="0"/>
              </a:rPr>
              <a:t>de casos</a:t>
            </a:r>
            <a:endParaRPr lang="pt-BR" sz="6000" dirty="0">
              <a:latin typeface="Arial Black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2088457" y="14015997"/>
            <a:ext cx="18256972" cy="20717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800" b="1" dirty="0" smtClean="0">
                <a:latin typeface="Arial" pitchFamily="34" charset="0"/>
                <a:cs typeface="Arial" pitchFamily="34" charset="0"/>
              </a:rPr>
              <a:t>Caso 1</a:t>
            </a:r>
            <a:r>
              <a:rPr lang="pt-BR" sz="4800" dirty="0" smtClean="0">
                <a:latin typeface="Arial" pitchFamily="34" charset="0"/>
                <a:cs typeface="Arial" pitchFamily="34" charset="0"/>
              </a:rPr>
              <a:t> Masculino com 62 anos, que retornou de viagem a Portugal, Região de </a:t>
            </a:r>
            <a:r>
              <a:rPr lang="pt-BR" sz="4800" dirty="0" err="1" smtClean="0">
                <a:latin typeface="Arial" pitchFamily="34" charset="0"/>
                <a:cs typeface="Arial" pitchFamily="34" charset="0"/>
              </a:rPr>
              <a:t>Trás-os-Montes</a:t>
            </a:r>
            <a:r>
              <a:rPr lang="pt-BR" sz="4800" dirty="0" smtClean="0">
                <a:latin typeface="Arial" pitchFamily="34" charset="0"/>
                <a:cs typeface="Arial" pitchFamily="34" charset="0"/>
              </a:rPr>
              <a:t>, há 5 meses da admissão, onde permaneceu durante 33 dias. Há 3 meses passou a apresentar febre noturna com sudorese, calafrios, astenia, tosse seca e </a:t>
            </a:r>
            <a:r>
              <a:rPr lang="pt-BR" sz="4800" dirty="0" err="1" smtClean="0">
                <a:latin typeface="Arial" pitchFamily="34" charset="0"/>
                <a:cs typeface="Arial" pitchFamily="34" charset="0"/>
              </a:rPr>
              <a:t>artralgia</a:t>
            </a:r>
            <a:r>
              <a:rPr lang="pt-BR" sz="4800" dirty="0" smtClean="0">
                <a:latin typeface="Arial" pitchFamily="34" charset="0"/>
                <a:cs typeface="Arial" pitchFamily="34" charset="0"/>
              </a:rPr>
              <a:t> nos braços e nos ombros. Informou ter consumido queijo produzido com leite de cabra de fabricação doméstica, durante a viagem. </a:t>
            </a:r>
            <a:r>
              <a:rPr lang="pt-BR" sz="4800" i="1" dirty="0" err="1" smtClean="0">
                <a:latin typeface="Arial" pitchFamily="34" charset="0"/>
                <a:cs typeface="Arial" pitchFamily="34" charset="0"/>
              </a:rPr>
              <a:t>Brucella</a:t>
            </a:r>
            <a:r>
              <a:rPr lang="pt-BR" sz="4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4800" i="1" dirty="0" err="1" smtClean="0">
                <a:latin typeface="Arial" pitchFamily="34" charset="0"/>
                <a:cs typeface="Arial" pitchFamily="34" charset="0"/>
              </a:rPr>
              <a:t>melitensis</a:t>
            </a:r>
            <a:r>
              <a:rPr lang="pt-BR" sz="4800" dirty="0" smtClean="0">
                <a:latin typeface="Arial" pitchFamily="34" charset="0"/>
                <a:cs typeface="Arial" pitchFamily="34" charset="0"/>
              </a:rPr>
              <a:t> foi isolada nas hemoculturas e o paciente foi tratado com </a:t>
            </a:r>
            <a:r>
              <a:rPr lang="pt-BR" sz="4800" dirty="0" err="1" smtClean="0">
                <a:latin typeface="Arial" pitchFamily="34" charset="0"/>
                <a:cs typeface="Arial" pitchFamily="34" charset="0"/>
              </a:rPr>
              <a:t>doxiciclina</a:t>
            </a:r>
            <a:r>
              <a:rPr lang="pt-BR" sz="4800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pt-BR" sz="4800" dirty="0" err="1" smtClean="0">
                <a:latin typeface="Arial" pitchFamily="34" charset="0"/>
                <a:cs typeface="Arial" pitchFamily="34" charset="0"/>
              </a:rPr>
              <a:t>rifampicina</a:t>
            </a:r>
            <a:r>
              <a:rPr lang="pt-BR" sz="4800" dirty="0" smtClean="0">
                <a:latin typeface="Arial" pitchFamily="34" charset="0"/>
                <a:cs typeface="Arial" pitchFamily="34" charset="0"/>
              </a:rPr>
              <a:t> por 6 semanas, sem recidiva após 1 ano de acompanhamento ambulatorial. A irmã e o cunhado do paciente que viajaram juntos, também tiveram brucelose, diagnosticados em Paris, França, onde moram. </a:t>
            </a:r>
          </a:p>
          <a:p>
            <a:pPr algn="just"/>
            <a:r>
              <a:rPr lang="pt-BR" sz="4800" b="1" dirty="0" smtClean="0">
                <a:latin typeface="Arial" pitchFamily="34" charset="0"/>
                <a:cs typeface="Arial" pitchFamily="34" charset="0"/>
              </a:rPr>
              <a:t>Caso 2</a:t>
            </a:r>
            <a:r>
              <a:rPr lang="pt-BR" sz="4800" dirty="0" smtClean="0">
                <a:latin typeface="Arial" pitchFamily="34" charset="0"/>
                <a:cs typeface="Arial" pitchFamily="34" charset="0"/>
              </a:rPr>
              <a:t> Masculino com 22 anos, que retornou da Inglaterra, Londres, onde permaneceu por 18 meses cursando gastronomia. Retornou ao Brasil para tratamento médico, pois apresentava febre, dor na garganta e no corpo, enfartamento ganglionar, tosse seca e cefaleia há 45 dias da admissão. No retorno foi internado com febre, dispneia e enfartamento ganglionar nas cadeias periféricas e profundas. Referiu que durante o curso consumiu carne de vaca, cordeiro, porco, coelho, lebre, veado, alce, pato e faisão de caça. Também consumiu presunto e chouriço de produção artesanal, leite, queijo e iogurte de leite de vaca, cabra e ovelha. Esses produtos eram originários da Inglaterra, Espanha, França, Itália, Portugal, Argentina e Irã. O diagnóstico de brucelose foi estabelecido por método molecular (PCR) na urina. Pela gravidade do quadro o paciente foi tratado por 6 meses com </a:t>
            </a:r>
            <a:r>
              <a:rPr lang="pt-BR" sz="4800" dirty="0" err="1" smtClean="0">
                <a:latin typeface="Arial" pitchFamily="34" charset="0"/>
                <a:cs typeface="Arial" pitchFamily="34" charset="0"/>
              </a:rPr>
              <a:t>doxiciclina</a:t>
            </a:r>
            <a:r>
              <a:rPr lang="pt-BR" sz="4800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pt-BR" sz="4800" dirty="0" err="1" smtClean="0">
                <a:latin typeface="Arial" pitchFamily="34" charset="0"/>
                <a:cs typeface="Arial" pitchFamily="34" charset="0"/>
              </a:rPr>
              <a:t>rifampicina</a:t>
            </a:r>
            <a:r>
              <a:rPr lang="pt-BR" sz="4800" dirty="0" smtClean="0">
                <a:latin typeface="Arial" pitchFamily="34" charset="0"/>
                <a:cs typeface="Arial" pitchFamily="34" charset="0"/>
              </a:rPr>
              <a:t>, sem recidiva após 2 anos de acompanhamento.</a:t>
            </a:r>
            <a:endParaRPr lang="pt-BR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CaixaDeTexto 52"/>
          <p:cNvSpPr txBox="1">
            <a:spLocks noChangeArrowheads="1"/>
          </p:cNvSpPr>
          <p:nvPr/>
        </p:nvSpPr>
        <p:spPr bwMode="auto">
          <a:xfrm>
            <a:off x="3128871" y="34733017"/>
            <a:ext cx="27432192" cy="1359603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432054" tIns="216027" rIns="432054" bIns="216027">
            <a:spAutoFit/>
          </a:bodyPr>
          <a:lstStyle/>
          <a:p>
            <a:pPr algn="ctr"/>
            <a:r>
              <a:rPr lang="pt-BR" sz="6000" dirty="0" smtClean="0">
                <a:latin typeface="Arial Black" pitchFamily="34" charset="0"/>
                <a:cs typeface="Arial" charset="0"/>
              </a:rPr>
              <a:t>Conclusão</a:t>
            </a:r>
            <a:endParaRPr lang="pt-BR" sz="6000" dirty="0">
              <a:latin typeface="Arial Black" pitchFamily="34" charset="0"/>
              <a:cs typeface="Arial" charset="0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4032673" y="36090339"/>
            <a:ext cx="26210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800" dirty="0" smtClean="0">
                <a:latin typeface="Arial" pitchFamily="34" charset="0"/>
                <a:cs typeface="Arial" pitchFamily="34" charset="0"/>
              </a:rPr>
              <a:t>A brucelose humana é doença de difícil diagnóstico e deve sempre ser lembrada na investigação clínica dos viajantes que no retorno de suas viagens ou mesmo depois, apresentem febre subaguda ou prolongada.</a:t>
            </a:r>
            <a:endParaRPr lang="pt-BR" sz="4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windows\Documents\brucelose\Raul2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4988899" y="14444625"/>
            <a:ext cx="5143536" cy="9358378"/>
          </a:xfrm>
          <a:prstGeom prst="rect">
            <a:avLst/>
          </a:prstGeom>
          <a:noFill/>
        </p:spPr>
      </p:pic>
      <p:pic>
        <p:nvPicPr>
          <p:cNvPr id="1027" name="Picture 3" descr="C:\Users\windows\Documents\brucelose\Raul3 - Cópia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4203081" y="24517383"/>
            <a:ext cx="5786478" cy="9215502"/>
          </a:xfrm>
          <a:prstGeom prst="rect">
            <a:avLst/>
          </a:prstGeom>
          <a:noFill/>
        </p:spPr>
      </p:pic>
      <p:sp>
        <p:nvSpPr>
          <p:cNvPr id="22" name="CaixaDeTexto 21"/>
          <p:cNvSpPr txBox="1"/>
          <p:nvPr/>
        </p:nvSpPr>
        <p:spPr>
          <a:xfrm>
            <a:off x="24203081" y="28946539"/>
            <a:ext cx="1428760" cy="40011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24274519" y="24517383"/>
            <a:ext cx="135732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24988899" y="19230971"/>
            <a:ext cx="1357322" cy="2160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pt-BR"/>
          </a:p>
        </p:txBody>
      </p:sp>
      <p:sp>
        <p:nvSpPr>
          <p:cNvPr id="32" name="CaixaDeTexto 31"/>
          <p:cNvSpPr txBox="1"/>
          <p:nvPr/>
        </p:nvSpPr>
        <p:spPr>
          <a:xfrm>
            <a:off x="24988899" y="14444625"/>
            <a:ext cx="1296000" cy="2160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20774057" y="17587897"/>
            <a:ext cx="4143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Gânglio axilar direito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20631181" y="20016789"/>
            <a:ext cx="428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Gânglio axilar esquerdo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20845495" y="28303597"/>
            <a:ext cx="32861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Gânglios </a:t>
            </a:r>
            <a:r>
              <a:rPr lang="pt-BR" sz="2800" b="1" dirty="0" err="1" smtClean="0">
                <a:latin typeface="Arial" pitchFamily="34" charset="0"/>
                <a:cs typeface="Arial" pitchFamily="34" charset="0"/>
              </a:rPr>
              <a:t>mediastinais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Conector de seta reta 43"/>
          <p:cNvCxnSpPr/>
          <p:nvPr/>
        </p:nvCxnSpPr>
        <p:spPr>
          <a:xfrm flipV="1">
            <a:off x="22702883" y="26731961"/>
            <a:ext cx="3500462" cy="190856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de seta reta 49"/>
          <p:cNvCxnSpPr/>
          <p:nvPr/>
        </p:nvCxnSpPr>
        <p:spPr>
          <a:xfrm>
            <a:off x="22702883" y="29232291"/>
            <a:ext cx="4000528" cy="278608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de seta reta 57"/>
          <p:cNvCxnSpPr/>
          <p:nvPr/>
        </p:nvCxnSpPr>
        <p:spPr>
          <a:xfrm flipV="1">
            <a:off x="23274387" y="16802079"/>
            <a:ext cx="3500462" cy="78581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de seta reta 60"/>
          <p:cNvCxnSpPr/>
          <p:nvPr/>
        </p:nvCxnSpPr>
        <p:spPr>
          <a:xfrm>
            <a:off x="23274387" y="20516855"/>
            <a:ext cx="5000660" cy="100013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aixaDeTexto 67"/>
          <p:cNvSpPr txBox="1"/>
          <p:nvPr/>
        </p:nvSpPr>
        <p:spPr>
          <a:xfrm>
            <a:off x="21488437" y="14801815"/>
            <a:ext cx="2286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 smtClean="0">
                <a:latin typeface="Arial" pitchFamily="34" charset="0"/>
                <a:cs typeface="Arial" pitchFamily="34" charset="0"/>
              </a:rPr>
              <a:t>Caso 2</a:t>
            </a:r>
            <a:endParaRPr lang="pt-BR" sz="4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472</Words>
  <Application>Microsoft Office PowerPoint</Application>
  <PresentationFormat>Personalizar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SIBA</dc:creator>
  <cp:lastModifiedBy>S1000-NBVAIO</cp:lastModifiedBy>
  <cp:revision>125</cp:revision>
  <dcterms:created xsi:type="dcterms:W3CDTF">2010-09-26T17:03:04Z</dcterms:created>
  <dcterms:modified xsi:type="dcterms:W3CDTF">2016-10-18T13:06:14Z</dcterms:modified>
</cp:coreProperties>
</file>